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7" r:id="rId2"/>
    <p:sldId id="266" r:id="rId3"/>
    <p:sldId id="263" r:id="rId4"/>
    <p:sldId id="264" r:id="rId5"/>
    <p:sldId id="261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6F426-383B-4AC0-BE74-42C17022F01A}" type="datetimeFigureOut">
              <a:rPr lang="en-US" smtClean="0"/>
              <a:pPr/>
              <a:t>2/22/2010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AB6F85-2020-44C6-B938-73F624A1A50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9FBE5BC-ECBB-42E1-9884-EA68FB4D6263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DC44799-C401-4289-A82B-1B3E7E6A3058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rookeWest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Footer Placeholder 18"/>
          <p:cNvSpPr txBox="1">
            <a:spLocks/>
          </p:cNvSpPr>
          <p:nvPr/>
        </p:nvSpPr>
        <p:spPr>
          <a:xfrm>
            <a:off x="142844" y="6492875"/>
            <a:ext cx="7299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2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ICT Dept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20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pic>
        <p:nvPicPr>
          <p:cNvPr id="14" name="Picture 2" descr="G:\Brooke Weston Logos\Bitmap Images\Logo Only\BW Logo 2007 Shape GIF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6" y="5786454"/>
            <a:ext cx="857256" cy="857256"/>
          </a:xfrm>
          <a:prstGeom prst="rect">
            <a:avLst/>
          </a:prstGeom>
          <a:noFill/>
        </p:spPr>
      </p:pic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871566" y="5515444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 b="1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lvl2pPr>
              <a:defRPr>
                <a:latin typeface="Calibri" pitchFamily="34" charset="0"/>
                <a:cs typeface="Calibri" pitchFamily="34" charset="0"/>
              </a:defRPr>
            </a:lvl2pPr>
            <a:lvl3pP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4038600" cy="4525963"/>
          </a:xfrm>
        </p:spPr>
        <p:txBody>
          <a:bodyPr/>
          <a:lstStyle>
            <a:lvl1pPr>
              <a:defRPr sz="2800">
                <a:latin typeface="Calibri" pitchFamily="34" charset="0"/>
                <a:cs typeface="Calibri" pitchFamily="34" charset="0"/>
              </a:defRPr>
            </a:lvl1pPr>
            <a:lvl2pPr>
              <a:defRPr sz="2400">
                <a:latin typeface="Calibri" pitchFamily="34" charset="0"/>
                <a:cs typeface="Calibri" pitchFamily="34" charset="0"/>
              </a:defRPr>
            </a:lvl2pPr>
            <a:lvl3pPr>
              <a:defRPr sz="2000">
                <a:latin typeface="Calibri" pitchFamily="34" charset="0"/>
                <a:cs typeface="Calibri" pitchFamily="34" charset="0"/>
              </a:defRPr>
            </a:lvl3pPr>
            <a:lvl4pPr>
              <a:defRPr sz="1800">
                <a:latin typeface="Calibri" pitchFamily="34" charset="0"/>
                <a:cs typeface="Calibri" pitchFamily="34" charset="0"/>
              </a:defRPr>
            </a:lvl4pPr>
            <a:lvl5pPr>
              <a:defRPr sz="1800">
                <a:latin typeface="Calibri" pitchFamily="34" charset="0"/>
                <a:cs typeface="Calibri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0108"/>
            <a:ext cx="4038600" cy="4525963"/>
          </a:xfrm>
        </p:spPr>
        <p:txBody>
          <a:bodyPr/>
          <a:lstStyle>
            <a:lvl1pPr>
              <a:defRPr sz="2800">
                <a:latin typeface="Calibri" pitchFamily="34" charset="0"/>
                <a:cs typeface="Calibri" pitchFamily="34" charset="0"/>
              </a:defRPr>
            </a:lvl1pPr>
            <a:lvl2pPr>
              <a:defRPr sz="2400">
                <a:latin typeface="Calibri" pitchFamily="34" charset="0"/>
                <a:cs typeface="Calibri" pitchFamily="34" charset="0"/>
              </a:defRPr>
            </a:lvl2pPr>
            <a:lvl3pPr>
              <a:defRPr sz="2000">
                <a:latin typeface="Calibri" pitchFamily="34" charset="0"/>
                <a:cs typeface="Calibri" pitchFamily="34" charset="0"/>
              </a:defRPr>
            </a:lvl3pPr>
            <a:lvl4pPr>
              <a:defRPr sz="1800">
                <a:latin typeface="Calibri" pitchFamily="34" charset="0"/>
                <a:cs typeface="Calibri" pitchFamily="34" charset="0"/>
              </a:defRPr>
            </a:lvl4pPr>
            <a:lvl5pPr>
              <a:defRPr sz="1800">
                <a:latin typeface="Calibri" pitchFamily="34" charset="0"/>
                <a:cs typeface="Calibri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9286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142984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7969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92867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2867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9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857256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000108"/>
            <a:ext cx="8229600" cy="4929222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Footer Placeholder 18"/>
          <p:cNvSpPr txBox="1">
            <a:spLocks/>
          </p:cNvSpPr>
          <p:nvPr/>
        </p:nvSpPr>
        <p:spPr>
          <a:xfrm>
            <a:off x="71406" y="6635775"/>
            <a:ext cx="7299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2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ICT Dept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20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pic>
        <p:nvPicPr>
          <p:cNvPr id="16" name="Picture 2" descr="G:\Brooke Weston Logos\Bitmap Images\Logo Only\BW Logo 2007 Shape GIF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-32" y="5929354"/>
            <a:ext cx="857256" cy="857256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</p:sldLayoutIdLst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itchFamily="34" charset="0"/>
          <a:ea typeface="+mj-ea"/>
          <a:cs typeface="Calibri" pitchFamily="34" charset="0"/>
        </a:defRPr>
      </a:lvl1pPr>
      <a:extLst/>
    </p:titleStyle>
    <p:bodyStyle>
      <a:lvl1pPr marL="365760" indent="-256032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621792" indent="-228600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2pPr>
      <a:lvl3pPr marL="859536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1430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13716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A02%20-%20Implementation%20based%20on%20Designs.pptx" TargetMode="External"/><Relationship Id="rId2" Type="http://schemas.openxmlformats.org/officeDocument/2006/relationships/hyperlink" Target="A01%20-%20Advanced%20Spreadsheets.ppt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A01%20-%20Spreadsheets%20Design%20Meets%20the%20Needs.ppt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76200"/>
            <a:ext cx="7772400" cy="1470025"/>
          </a:xfrm>
        </p:spPr>
        <p:txBody>
          <a:bodyPr/>
          <a:lstStyle/>
          <a:p>
            <a:r>
              <a:rPr lang="en-GB" b="1" dirty="0" smtClean="0"/>
              <a:t>Unit 6 - Advanced Databases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4200" y="5562600"/>
            <a:ext cx="5638800" cy="990600"/>
          </a:xfrm>
        </p:spPr>
        <p:txBody>
          <a:bodyPr/>
          <a:lstStyle/>
          <a:p>
            <a:r>
              <a:rPr lang="en-GB" sz="2600" dirty="0" smtClean="0"/>
              <a:t>A08 – Database evaluate</a:t>
            </a:r>
            <a:endParaRPr lang="en-US" sz="26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600199"/>
            <a:ext cx="5562600" cy="3476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839200" cy="5334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 smtClean="0"/>
              <a:t>Cube Systems need help handling the sales of their customised computers and software.</a:t>
            </a:r>
          </a:p>
          <a:p>
            <a:pPr marL="322263" indent="-322263"/>
            <a:r>
              <a:rPr lang="en-GB" sz="1600" dirty="0" smtClean="0"/>
              <a:t>Based on the scenario provided within </a:t>
            </a:r>
            <a:r>
              <a:rPr lang="en-GB" sz="1600" dirty="0" smtClean="0">
                <a:hlinkClick r:id="rId2" action="ppaction://hlinkpres?slideindex=1&amp;slidetitle="/>
              </a:rPr>
              <a:t>AO1</a:t>
            </a:r>
            <a:r>
              <a:rPr lang="en-GB" sz="1600" dirty="0" smtClean="0"/>
              <a:t> and the database system implemented within </a:t>
            </a:r>
            <a:r>
              <a:rPr lang="en-GB" sz="1600" dirty="0" smtClean="0">
                <a:hlinkClick r:id="rId3" action="ppaction://hlinkpres?slideindex=1&amp;slidetitle="/>
              </a:rPr>
              <a:t>AO2</a:t>
            </a:r>
            <a:r>
              <a:rPr lang="en-GB" sz="1600" dirty="0" smtClean="0"/>
              <a:t>, you now need to produce a range of documentations that can be used by the users (Call Centre). This will need to be split into User </a:t>
            </a:r>
            <a:r>
              <a:rPr lang="en-GB" sz="1600" dirty="0" smtClean="0"/>
              <a:t>Documentation </a:t>
            </a:r>
            <a:r>
              <a:rPr lang="en-GB" sz="1600" dirty="0" smtClean="0"/>
              <a:t>and </a:t>
            </a:r>
            <a:r>
              <a:rPr lang="en-GB" sz="1600" dirty="0" smtClean="0"/>
              <a:t>Technical Documentation</a:t>
            </a:r>
            <a:r>
              <a:rPr lang="en-GB" sz="1600" dirty="0" smtClean="0"/>
              <a:t>.</a:t>
            </a:r>
          </a:p>
          <a:p>
            <a:pPr marL="722313" lvl="1" indent="-322263"/>
            <a:r>
              <a:rPr lang="en-GB" sz="1600" dirty="0" smtClean="0"/>
              <a:t>Here are a few key points identified within the AO1 Scenario:</a:t>
            </a:r>
          </a:p>
          <a:p>
            <a:pPr marL="1122363" lvl="2" indent="-322263"/>
            <a:r>
              <a:rPr lang="en-GB" sz="1600" dirty="0" smtClean="0"/>
              <a:t>Cube systems would like a fully functional and automatic database system which could incorporate:</a:t>
            </a:r>
          </a:p>
          <a:p>
            <a:pPr lvl="3"/>
            <a:r>
              <a:rPr lang="en-GB" sz="1600" dirty="0" smtClean="0"/>
              <a:t>A </a:t>
            </a:r>
            <a:r>
              <a:rPr lang="en-GB" sz="1600" b="1" dirty="0" smtClean="0"/>
              <a:t>system selection page</a:t>
            </a:r>
            <a:r>
              <a:rPr lang="en-GB" sz="1600" dirty="0" smtClean="0"/>
              <a:t> – where the user selects what the customer requires.</a:t>
            </a:r>
          </a:p>
          <a:p>
            <a:pPr lvl="3"/>
            <a:r>
              <a:rPr lang="en-GB" sz="1600" dirty="0" smtClean="0"/>
              <a:t>An </a:t>
            </a:r>
            <a:r>
              <a:rPr lang="en-GB" sz="1600" b="1" dirty="0" smtClean="0"/>
              <a:t>order page</a:t>
            </a:r>
            <a:r>
              <a:rPr lang="en-GB" sz="1600" dirty="0" smtClean="0"/>
              <a:t> - Customers choose the configuration of computer based on multiple choices such as the speed of the processor, size of the RAM, monitor or hard drive and software they want.</a:t>
            </a:r>
          </a:p>
          <a:p>
            <a:pPr lvl="4"/>
            <a:r>
              <a:rPr lang="en-GB" sz="1600" dirty="0" smtClean="0"/>
              <a:t>Certain options do attract discounts and customers have delivery options such as next day, 2 day or 4 day which all have different price points – if the customer spends over a certain price point they will get free delivery.</a:t>
            </a:r>
          </a:p>
          <a:p>
            <a:pPr lvl="3"/>
            <a:r>
              <a:rPr lang="en-GB" sz="1600" dirty="0" smtClean="0"/>
              <a:t>An </a:t>
            </a:r>
            <a:r>
              <a:rPr lang="en-GB" sz="1600" b="1" dirty="0" smtClean="0"/>
              <a:t>invoice page</a:t>
            </a:r>
            <a:r>
              <a:rPr lang="en-GB" sz="1600" dirty="0" smtClean="0"/>
              <a:t> – where all of the customers information can be printed out from.</a:t>
            </a:r>
          </a:p>
          <a:p>
            <a:pPr lvl="3"/>
            <a:r>
              <a:rPr lang="en-GB" sz="1600" dirty="0" smtClean="0"/>
              <a:t>A </a:t>
            </a:r>
            <a:r>
              <a:rPr lang="en-GB" sz="1600" b="1" dirty="0" smtClean="0"/>
              <a:t>price page</a:t>
            </a:r>
            <a:r>
              <a:rPr lang="en-GB" sz="1600" dirty="0" smtClean="0"/>
              <a:t> – this could include analysis of how many has been bought of a particular product, how much profit is made on each part or any other information you can justify.</a:t>
            </a:r>
          </a:p>
          <a:p>
            <a:pPr lvl="3"/>
            <a:r>
              <a:rPr lang="en-US" sz="1600" dirty="0" smtClean="0"/>
              <a:t>Although not essential they said a </a:t>
            </a:r>
            <a:r>
              <a:rPr lang="en-US" sz="1600" b="1" i="1" dirty="0" smtClean="0"/>
              <a:t>record page of all customers </a:t>
            </a:r>
            <a:r>
              <a:rPr lang="en-US" sz="1600" dirty="0" smtClean="0"/>
              <a:t>and their </a:t>
            </a:r>
            <a:r>
              <a:rPr lang="en-US" sz="1600" b="1" i="1" dirty="0" smtClean="0"/>
              <a:t>purchases </a:t>
            </a:r>
            <a:r>
              <a:rPr lang="en-US" sz="1600" dirty="0" smtClean="0"/>
              <a:t>would also be nice so that totals could be worked out and customers traced.</a:t>
            </a:r>
            <a:endParaRPr lang="en-GB" sz="16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71548"/>
          </a:xfrm>
        </p:spPr>
        <p:txBody>
          <a:bodyPr/>
          <a:lstStyle/>
          <a:p>
            <a:r>
              <a:rPr lang="en-GB" b="1" dirty="0" smtClean="0"/>
              <a:t>Scenario</a:t>
            </a:r>
            <a:endParaRPr 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52400" y="868680"/>
          <a:ext cx="883920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6400"/>
                <a:gridCol w="2946400"/>
                <a:gridCol w="2946400"/>
              </a:tblGrid>
              <a:tr h="283727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Pass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Merit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Distinction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523804">
                <a:tc>
                  <a:txBody>
                    <a:bodyPr/>
                    <a:lstStyle/>
                    <a:p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Candidates provide a </a:t>
                      </a:r>
                      <a:r>
                        <a:rPr lang="en-GB" sz="1600" b="1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brief and not always 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accurate evaluation of the effectiveness of the database in relation to user needs.</a:t>
                      </a:r>
                      <a:endParaRPr lang="en-US" sz="1600" dirty="0" smtClean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Candidates provide a </a:t>
                      </a:r>
                      <a:r>
                        <a:rPr lang="en-GB" sz="1600" b="1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detailed and accurate evaluation of the operation of 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the database and how well it meets user needs. </a:t>
                      </a:r>
                      <a:endParaRPr lang="en-GB" sz="1600" dirty="0" smtClean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Candidates provide a </a:t>
                      </a:r>
                      <a:r>
                        <a:rPr lang="en-GB" sz="1600" b="1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comprehensive 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evaluation of how well the database meets the specification.</a:t>
                      </a:r>
                    </a:p>
                    <a:p>
                      <a:endParaRPr lang="en-GB" sz="1600" dirty="0" smtClean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Candidates will </a:t>
                      </a:r>
                      <a:r>
                        <a:rPr lang="en-GB" sz="1600" b="1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provide a detailed 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description of improvements for the user.</a:t>
                      </a:r>
                      <a:endParaRPr lang="en-GB" sz="1600" dirty="0" smtClean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Candidates will </a:t>
                      </a:r>
                      <a:r>
                        <a:rPr lang="en-GB" sz="1600" b="1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suggest detailed 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improvements and recommendations to refine the solution.</a:t>
                      </a:r>
                      <a:endParaRPr lang="en-GB" sz="1600" dirty="0" smtClean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GB" b="1" dirty="0" smtClean="0"/>
              <a:t>Assessment Criteria</a:t>
            </a:r>
            <a:endParaRPr lang="en-US" b="1" dirty="0"/>
          </a:p>
        </p:txBody>
      </p:sp>
      <p:sp>
        <p:nvSpPr>
          <p:cNvPr id="4" name="Oval 3"/>
          <p:cNvSpPr/>
          <p:nvPr/>
        </p:nvSpPr>
        <p:spPr>
          <a:xfrm>
            <a:off x="5943600" y="1447800"/>
            <a:ext cx="1524000" cy="5429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2971800" y="1447800"/>
            <a:ext cx="1524000" cy="5429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1524000" y="1219200"/>
            <a:ext cx="1524000" cy="5429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4495800" y="1143000"/>
            <a:ext cx="1524000" cy="5429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2895600" y="3048000"/>
            <a:ext cx="2362200" cy="762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5867400" y="2971800"/>
            <a:ext cx="3276600" cy="838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Areas to Cover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500034" y="914400"/>
            <a:ext cx="8229600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lvl="0">
              <a:buClr>
                <a:schemeClr val="hlink"/>
              </a:buClr>
              <a:buSzPct val="80000"/>
              <a:defRPr/>
            </a:pPr>
            <a:r>
              <a:rPr kumimoji="0" lang="en-GB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Focusing on the </a:t>
            </a:r>
            <a:r>
              <a:rPr kumimoji="0" lang="en-GB" sz="24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database system to manage the sales/orders of </a:t>
            </a:r>
            <a:r>
              <a:rPr lang="en-GB" sz="2400" kern="0" dirty="0" smtClean="0">
                <a:latin typeface="Calibri" pitchFamily="34" charset="0"/>
                <a:cs typeface="Calibri" pitchFamily="34" charset="0"/>
              </a:rPr>
              <a:t>Cube Systems </a:t>
            </a:r>
            <a:r>
              <a:rPr kumimoji="0" lang="en-GB" sz="24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, you need to provide evidence for evaluating the system implemented based on the </a:t>
            </a:r>
            <a:endParaRPr kumimoji="0" lang="en-GB" sz="24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857250" lvl="1" indent="-45720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+mj-lt"/>
              <a:buAutoNum type="arabicPeriod"/>
              <a:defRPr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Purpose and Audience</a:t>
            </a:r>
          </a:p>
          <a:p>
            <a:pPr marL="857250" lvl="1" indent="-45720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+mj-lt"/>
              <a:buAutoNum type="arabicPeriod"/>
              <a:defRPr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User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Requirements</a:t>
            </a:r>
          </a:p>
          <a:p>
            <a:pPr marL="857250" lvl="1" indent="-45720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+mj-lt"/>
              <a:buAutoNum type="arabicPeriod"/>
              <a:defRPr/>
            </a:pP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pPr algn="ctr">
              <a:buNone/>
              <a:defRPr/>
            </a:pPr>
            <a:r>
              <a:rPr lang="en-GB" sz="2000" dirty="0" smtClean="0">
                <a:latin typeface="Calibri" pitchFamily="34" charset="0"/>
                <a:cs typeface="Calibri" pitchFamily="34" charset="0"/>
              </a:rPr>
              <a:t>See the following documents for additional information within this section of the coursework unit</a:t>
            </a:r>
          </a:p>
          <a:p>
            <a:pPr marL="442913" indent="-442913">
              <a:buFont typeface="+mj-lt"/>
              <a:buAutoNum type="arabicPeriod"/>
              <a:defRPr/>
            </a:pPr>
            <a:r>
              <a:rPr lang="en-GB" sz="2000" b="1" dirty="0" smtClean="0">
                <a:latin typeface="Calibri" pitchFamily="34" charset="0"/>
                <a:cs typeface="Calibri" pitchFamily="34" charset="0"/>
              </a:rPr>
              <a:t>Unit 06 - AO8 - Evaluation Template</a:t>
            </a:r>
          </a:p>
          <a:p>
            <a:pPr marL="857250" lvl="1" indent="-45720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+mj-lt"/>
              <a:buAutoNum type="arabicPeriod"/>
              <a:defRPr/>
            </a:pP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pPr marL="857250" lvl="1" indent="-45720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defRPr/>
            </a:pPr>
            <a:endParaRPr lang="en-GB" sz="2400" dirty="0" smtClean="0">
              <a:latin typeface="Calibri" pitchFamily="34" charset="0"/>
              <a:cs typeface="Calibri" pitchFamily="34" charset="0"/>
            </a:endParaRPr>
          </a:p>
          <a:p>
            <a:pPr marL="400050" indent="-457200">
              <a:buClr>
                <a:schemeClr val="accent1"/>
              </a:buClr>
              <a:buSzPct val="70000"/>
              <a:defRPr/>
            </a:pPr>
            <a:endParaRPr lang="en-GB" sz="2400" dirty="0" smtClean="0">
              <a:latin typeface="Calibri" pitchFamily="34" charset="0"/>
              <a:cs typeface="Calibri" pitchFamily="34" charset="0"/>
            </a:endParaRPr>
          </a:p>
          <a:p>
            <a:pPr marL="857250" lvl="1" indent="-45720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+mj-lt"/>
              <a:buAutoNum type="arabicPeriod"/>
              <a:defRPr/>
            </a:pPr>
            <a:endParaRPr lang="en-US" sz="24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686800" cy="5410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b="1" i="1" dirty="0" smtClean="0"/>
              <a:t>Task 1 (P / M / D)</a:t>
            </a:r>
            <a:r>
              <a:rPr lang="en-GB" sz="2000" b="1" dirty="0" smtClean="0"/>
              <a:t> </a:t>
            </a:r>
            <a:r>
              <a:rPr lang="en-GB" sz="2000" dirty="0" smtClean="0"/>
              <a:t>– Produce an evaluation on your database that focuses on the (case study you created in A01</a:t>
            </a:r>
            <a:r>
              <a:rPr lang="en-GB" sz="2000" dirty="0" smtClean="0"/>
              <a:t>):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1800" b="1" dirty="0" smtClean="0"/>
              <a:t>PASS</a:t>
            </a:r>
            <a:r>
              <a:rPr lang="en-GB" sz="1800" dirty="0" smtClean="0"/>
              <a:t> </a:t>
            </a:r>
            <a:r>
              <a:rPr lang="en-GB" sz="1800" dirty="0" smtClean="0"/>
              <a:t>- ensure you refer back to the </a:t>
            </a:r>
            <a:r>
              <a:rPr lang="en-GB" sz="1800" b="1" dirty="0" smtClean="0"/>
              <a:t>purpose and audience </a:t>
            </a:r>
            <a:r>
              <a:rPr lang="en-GB" sz="1800" dirty="0" smtClean="0"/>
              <a:t>case study you created in </a:t>
            </a:r>
            <a:r>
              <a:rPr lang="en-GB" sz="1800" dirty="0" smtClean="0">
                <a:hlinkClick r:id="rId2" action="ppaction://hlinkpres?slideindex=1&amp;slidetitle="/>
              </a:rPr>
              <a:t>A01</a:t>
            </a:r>
            <a:r>
              <a:rPr lang="en-GB" sz="1800" dirty="0" smtClean="0"/>
              <a:t>. Use the subheadings:</a:t>
            </a:r>
          </a:p>
          <a:p>
            <a:pPr lvl="1"/>
            <a:endParaRPr lang="en-GB" sz="1800" dirty="0" smtClean="0"/>
          </a:p>
          <a:p>
            <a:pPr marL="0" indent="0">
              <a:buNone/>
            </a:pPr>
            <a:r>
              <a:rPr lang="en-GB" sz="1800" b="1" dirty="0" smtClean="0"/>
              <a:t>MERIT </a:t>
            </a:r>
            <a:r>
              <a:rPr lang="en-GB" sz="1800" dirty="0" smtClean="0"/>
              <a:t>- ensure you have produced a </a:t>
            </a:r>
            <a:r>
              <a:rPr lang="en-GB" sz="1800" b="1" dirty="0" smtClean="0"/>
              <a:t>detailed evaluation</a:t>
            </a:r>
            <a:r>
              <a:rPr lang="en-GB" sz="1800" dirty="0" smtClean="0"/>
              <a:t>.  You must refer back to </a:t>
            </a:r>
            <a:r>
              <a:rPr lang="en-GB" sz="1800" b="1" i="1" dirty="0" smtClean="0"/>
              <a:t>how the database operates </a:t>
            </a:r>
            <a:r>
              <a:rPr lang="en-GB" sz="1800" dirty="0" smtClean="0"/>
              <a:t>and </a:t>
            </a:r>
            <a:r>
              <a:rPr lang="en-GB" sz="1800" b="1" i="1" dirty="0" smtClean="0"/>
              <a:t>how this meets the end user requirements</a:t>
            </a:r>
            <a:r>
              <a:rPr lang="en-GB" sz="1800" dirty="0" smtClean="0"/>
              <a:t>.  e.g. – how does having conditional formatting help the end user. Use the following subheadings:</a:t>
            </a:r>
          </a:p>
          <a:p>
            <a:pPr lvl="0"/>
            <a:endParaRPr lang="en-GB" sz="1800" dirty="0" smtClean="0"/>
          </a:p>
          <a:p>
            <a:pPr lvl="0"/>
            <a:endParaRPr lang="en-GB" sz="1800" dirty="0" smtClean="0"/>
          </a:p>
          <a:p>
            <a:pPr marL="0" indent="0">
              <a:buNone/>
            </a:pPr>
            <a:r>
              <a:rPr lang="en-GB" sz="1800" b="1" i="1" dirty="0" smtClean="0"/>
              <a:t>DISTINCTION</a:t>
            </a:r>
            <a:r>
              <a:rPr lang="en-GB" sz="1800" b="1" dirty="0" smtClean="0"/>
              <a:t> </a:t>
            </a:r>
            <a:r>
              <a:rPr lang="en-GB" sz="1800" dirty="0" smtClean="0"/>
              <a:t>– needs to be a </a:t>
            </a:r>
            <a:r>
              <a:rPr lang="en-GB" sz="1800" b="1" dirty="0" smtClean="0"/>
              <a:t>very comprehensive evaluation </a:t>
            </a:r>
            <a:r>
              <a:rPr lang="en-GB" sz="1800" dirty="0" smtClean="0"/>
              <a:t>covering </a:t>
            </a:r>
            <a:r>
              <a:rPr lang="en-GB" sz="1800" b="1" i="1" dirty="0" smtClean="0"/>
              <a:t>all aspects of the purpose and audience and all aspects of its operation</a:t>
            </a:r>
            <a:r>
              <a:rPr lang="en-GB" sz="1800" dirty="0" smtClean="0"/>
              <a:t>. Explaining </a:t>
            </a:r>
            <a:r>
              <a:rPr lang="en-GB" sz="1800" b="1" dirty="0" smtClean="0"/>
              <a:t>how this meets the end users requirements</a:t>
            </a:r>
            <a:r>
              <a:rPr lang="en-GB" sz="1800" dirty="0" smtClean="0"/>
              <a:t>. </a:t>
            </a:r>
          </a:p>
          <a:p>
            <a:pPr lvl="1"/>
            <a:r>
              <a:rPr lang="en-GB" sz="1800" dirty="0" smtClean="0"/>
              <a:t>You must also </a:t>
            </a:r>
            <a:r>
              <a:rPr lang="en-GB" sz="1800" b="1" dirty="0" smtClean="0"/>
              <a:t>suggest detailed improvements </a:t>
            </a:r>
            <a:r>
              <a:rPr lang="en-GB" sz="1800" dirty="0" smtClean="0"/>
              <a:t>and </a:t>
            </a:r>
            <a:r>
              <a:rPr lang="en-GB" sz="1800" b="1" dirty="0" smtClean="0"/>
              <a:t>recommendations to improve the operation </a:t>
            </a:r>
            <a:r>
              <a:rPr lang="en-GB" sz="1800" dirty="0" smtClean="0"/>
              <a:t>and subsequently </a:t>
            </a:r>
            <a:r>
              <a:rPr lang="en-GB" sz="1800" b="1" i="1" dirty="0" smtClean="0"/>
              <a:t>how this will increase the meeting of the end users requirements</a:t>
            </a:r>
            <a:r>
              <a:rPr lang="en-GB" sz="1800" dirty="0" smtClean="0"/>
              <a:t>.</a:t>
            </a:r>
          </a:p>
          <a:p>
            <a:pPr algn="r">
              <a:buNone/>
            </a:pPr>
            <a:r>
              <a:rPr lang="en-GB" sz="2000" b="1" u="sng" dirty="0" smtClean="0"/>
              <a:t>Note – You do not have to carry out these improvements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/>
          <a:lstStyle/>
          <a:p>
            <a:r>
              <a:rPr lang="en-GB" b="1" dirty="0" smtClean="0"/>
              <a:t>Evaluation of the database</a:t>
            </a:r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1397000"/>
          <a:ext cx="8001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00"/>
                <a:gridCol w="400050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Purpose and Audience 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User Requirements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3642360"/>
          <a:ext cx="8305800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2900"/>
                <a:gridCol w="415290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How does the operation / functionality help the end users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How the database can be improved</a:t>
                      </a:r>
                      <a:endParaRPr lang="en-GB" sz="2000" dirty="0" smtClean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1000" y="2438400"/>
          <a:ext cx="81534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6700"/>
                <a:gridCol w="407670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How I met the purpose</a:t>
                      </a:r>
                      <a:r>
                        <a:rPr lang="en-GB" sz="2000" b="1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1" indent="0" algn="ctr">
                        <a:buFont typeface="Arial" pitchFamily="34" charset="0"/>
                        <a:buNone/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How I have helped the audience</a:t>
                      </a:r>
                      <a:endParaRPr lang="en-GB" sz="2000" dirty="0" smtClean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214313" y="990600"/>
            <a:ext cx="8715375" cy="4929222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2400" b="1" i="1" dirty="0" smtClean="0"/>
              <a:t>Assessment Outcome – AO6 </a:t>
            </a:r>
            <a:r>
              <a:rPr lang="en-US" sz="2400" b="1" i="1" dirty="0" smtClean="0"/>
              <a:t>(PASS, MERIT and DISTINCTION)</a:t>
            </a:r>
          </a:p>
          <a:p>
            <a:pPr marL="0" indent="0">
              <a:buNone/>
            </a:pPr>
            <a:r>
              <a:rPr lang="en-GB" sz="2000" b="1" i="1" dirty="0" smtClean="0"/>
              <a:t>Task 1 (P / M / D)</a:t>
            </a:r>
            <a:r>
              <a:rPr lang="en-GB" sz="2000" b="1" dirty="0" smtClean="0"/>
              <a:t> </a:t>
            </a:r>
            <a:r>
              <a:rPr lang="en-GB" sz="2000" dirty="0" smtClean="0"/>
              <a:t>– Produce an evaluation on your database that focuses on the (case study you created in A01):</a:t>
            </a:r>
          </a:p>
          <a:p>
            <a:pPr lvl="0"/>
            <a:r>
              <a:rPr lang="en-GB" sz="2000" b="1" dirty="0" smtClean="0"/>
              <a:t>purpose and audience </a:t>
            </a:r>
            <a:endParaRPr lang="en-GB" sz="2000" dirty="0" smtClean="0"/>
          </a:p>
          <a:p>
            <a:r>
              <a:rPr lang="en-GB" sz="2000" b="1" dirty="0" smtClean="0"/>
              <a:t>user requirements</a:t>
            </a:r>
            <a:endParaRPr lang="en-GB" sz="2000" dirty="0" smtClean="0"/>
          </a:p>
        </p:txBody>
      </p:sp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11222"/>
          </a:xfrm>
        </p:spPr>
        <p:txBody>
          <a:bodyPr/>
          <a:lstStyle/>
          <a:p>
            <a:r>
              <a:rPr lang="en-GB" b="1" dirty="0" smtClean="0"/>
              <a:t>Assessment Tasks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eWest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BrookeWeston</Template>
  <TotalTime>574</TotalTime>
  <Words>661</Words>
  <Application>Microsoft Office PowerPoint</Application>
  <PresentationFormat>On-screen Show (4:3)</PresentationFormat>
  <Paragraphs>55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BrookeWeston</vt:lpstr>
      <vt:lpstr>Unit 6 - Advanced Databases</vt:lpstr>
      <vt:lpstr>Scenario</vt:lpstr>
      <vt:lpstr>Assessment Criteria</vt:lpstr>
      <vt:lpstr>Areas to Cover</vt:lpstr>
      <vt:lpstr>Evaluation of the database</vt:lpstr>
      <vt:lpstr>Assessment Tasks</vt:lpstr>
    </vt:vector>
  </TitlesOfParts>
  <Company>Brooke Weston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Databases</dc:title>
  <dc:subject>ICT</dc:subject>
  <dc:creator>KPA</dc:creator>
  <cp:lastModifiedBy>kpatel</cp:lastModifiedBy>
  <cp:revision>3</cp:revision>
  <dcterms:created xsi:type="dcterms:W3CDTF">2008-08-27T09:45:16Z</dcterms:created>
  <dcterms:modified xsi:type="dcterms:W3CDTF">2010-02-22T23:16:56Z</dcterms:modified>
  <cp:category>Unit 06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64440492-4C8B-11D1-8B70-080036B11A03}" pid="4">
    <vt:lpwstr>Brooke Weston Academy</vt:lpwstr>
  </property>
</Properties>
</file>